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495" r:id="rId5"/>
    <p:sldId id="289" r:id="rId6"/>
    <p:sldId id="499" r:id="rId7"/>
    <p:sldId id="500" r:id="rId8"/>
    <p:sldId id="501" r:id="rId9"/>
    <p:sldId id="502" r:id="rId10"/>
    <p:sldId id="503" r:id="rId11"/>
    <p:sldId id="505" r:id="rId12"/>
    <p:sldId id="507" r:id="rId13"/>
    <p:sldId id="509" r:id="rId14"/>
    <p:sldId id="506" r:id="rId15"/>
    <p:sldId id="504" r:id="rId16"/>
    <p:sldId id="508" r:id="rId17"/>
    <p:sldId id="4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5FB"/>
    <a:srgbClr val="B1C1DF"/>
    <a:srgbClr val="022851"/>
    <a:srgbClr val="CC6600"/>
    <a:srgbClr val="FFB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4634" autoAdjust="0"/>
  </p:normalViewPr>
  <p:slideViewPr>
    <p:cSldViewPr snapToGrid="0">
      <p:cViewPr varScale="1">
        <p:scale>
          <a:sx n="94" d="100"/>
          <a:sy n="94" d="100"/>
        </p:scale>
        <p:origin x="12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8D359-35E6-4812-A802-D87A3B9D7F24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45432-0822-4044-A4DA-D9482F826F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49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200" cy="421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" name="Google Shape;87;p1:notes"/>
          <p:cNvSpPr txBox="1">
            <a:spLocks noGrp="1"/>
          </p:cNvSpPr>
          <p:nvPr>
            <p:ph type="sldNum" idx="12"/>
          </p:nvPr>
        </p:nvSpPr>
        <p:spPr>
          <a:xfrm>
            <a:off x="4279900" y="10156825"/>
            <a:ext cx="3275013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5352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5424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60907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0788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276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810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0534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7529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1663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630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0393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0733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87b1386586_2_1306:notes"/>
          <p:cNvSpPr txBox="1">
            <a:spLocks noGrp="1"/>
          </p:cNvSpPr>
          <p:nvPr>
            <p:ph type="body" idx="1"/>
          </p:nvPr>
        </p:nvSpPr>
        <p:spPr>
          <a:xfrm>
            <a:off x="755650" y="5146675"/>
            <a:ext cx="6045300" cy="421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5" name="Google Shape;115;g287b1386586_2_1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71500" y="1336675"/>
            <a:ext cx="6413500" cy="36083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4014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E9E10-D679-FF62-A156-FB326AF00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96F69-4FDC-FA31-2CB6-3165F24DA1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BA5569-15B1-38BF-29F0-8C36CBC7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A7F53-1C4F-2B53-DC3E-E15BF3DCB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494C0-0CE6-3A90-702E-457CA6B5C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763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9967-18DC-0D42-5F1A-5EA5E466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D8BF94-87D5-6813-B08C-A9FFC4A6FC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C600E0-58CA-91D0-397C-8581509D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CE8897-EF97-C651-CF06-D4198D2B5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204A6-ED1B-5032-6EFB-159A17723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C7B881-1319-5C2E-93F7-D5AF7E9F5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B122DC-8AF2-F69A-225D-31249A636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3BDAC6-AFE1-1FA9-3CCB-6C9ABAE7E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463ED-A198-930E-8E38-04B9340E9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DF595-7EB3-5A91-623D-E30EBF59D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57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3021F-EE8B-96A3-BEE4-59DB95F47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69C5B-EACA-7E13-9371-83251C254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CB68E-1591-5A2A-71D3-C7F80066A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4CE02-82A0-6C5A-50EA-83E86F2F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7BDD1-074A-DC6F-D9C5-1C34B40C2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49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D95AA-D632-2152-E5A4-3354A89E3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6912E-FA84-7673-9E41-E29B392CA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348260-2D25-8825-6BEA-3E9034A1E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462AD-D5E7-1B8B-88D3-C67F8891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B000B-920D-EE62-04DE-DAC24E3E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29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38E4-960A-7977-92C7-D192F91B2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661997-1823-BAC8-30E1-AE250ADC0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3D7CF8-314A-EAA5-B35E-AE29C684D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E67946-CE59-9C60-65AB-03EDC25A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AB1E8C-7EF9-AC02-8489-44F2BD4EE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0B6F3-9E0A-1051-DEBE-A078ABE62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505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A66A9-461D-5C7D-40C9-3A33FCBE8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9745D9-C67A-E541-1CB0-8BFAE4D999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96300F-27FA-02FF-A720-0CBFAC8E84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4EF201-11B0-EFC9-2CAA-AE13988F2F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469BE7-25C2-1F32-F35C-7EB5912ABF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18003-13F8-F5B6-4661-D9F8E8BD9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59276E-AA16-630D-C7D0-F220D9D05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BAF71CD-D162-55B3-612D-9957313DE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99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B69B9-127B-B817-72B5-1329F173A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3C636D-85BF-7B6B-EC27-47AAFBB0E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BE246-3CA5-EB8E-8913-2E8228A1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7DEA7C-2B55-F5C4-96EC-3F11753B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49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5415C2-05CD-9D8E-F319-C6A3C8360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1D4C8-F683-5CB9-DB27-F99E54886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E38E1B-9381-4F4E-E6ED-85012FB43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694EB-556F-E9CB-2E15-21F846EE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2DB4E-BAE1-9A11-17A8-45B94007E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0D343-CD73-5BAC-1F5F-91C85BF8F6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B4D52D-4C53-70D3-D55F-CAB9810CF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40D14C-C5D1-E153-4F66-980786EC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31129-A17D-9949-D48B-356B2863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23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46261-ACB7-8023-E76E-3B0D59585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D68A5F-F356-1EFB-37C0-D90F948A38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7F7985-151D-8A69-A000-4C1C6F924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54EEC-A9E7-213D-F7AE-4FA623CD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F1543-25A9-646D-DB05-B1C75E6BC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0997C2-4139-7AE1-A5E0-ACE05BE4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33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4A250F-80BD-C2D3-4FCC-2109781FF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1680A-9A6F-FAD1-4C56-5F282140C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ED2F5-091F-7C5C-533B-DA52FC073C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D2B651-F6D4-4DCA-881A-9ADAE11DD28E}" type="datetimeFigureOut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F8AEE1-EA21-B073-6B9E-E4DD0346E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6ADB2-283E-50A8-710E-19B60E7A9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38462-00E6-4DBF-9990-14A475073F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01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://169.237.24.172:5005/view/IM_Oligomycin_seurat_sct.h5ad/" TargetMode="Externa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69.237.24.172:5005/view/IM_Oligomycin_seurat_sct.h5ad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hyperlink" Target="http://169.237.24.172:5005/view/Old_Data/all-data.h5ad/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169.237.24.172:5005/view/all_adata_scaled.h5a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hyperlink" Target="http://169.237.24.172:5005/view/all_adata_scaled.h5ad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69.237.24.172:5005/view/all_data_scaled_seurat.h5a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69.237.24.172:5005/view/all_data_scaled_seurat.h5a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/>
          <p:nvPr/>
        </p:nvSpPr>
        <p:spPr>
          <a:xfrm rot="10800000" flipH="1">
            <a:off x="3841452" y="5350249"/>
            <a:ext cx="4935805" cy="175929"/>
          </a:xfrm>
          <a:custGeom>
            <a:avLst/>
            <a:gdLst/>
            <a:ahLst/>
            <a:cxnLst/>
            <a:rect l="l" t="t" r="r" b="b"/>
            <a:pathLst>
              <a:path w="4686300" h="120000" extrusionOk="0">
                <a:moveTo>
                  <a:pt x="0" y="0"/>
                </a:moveTo>
                <a:lnTo>
                  <a:pt x="4686300" y="0"/>
                </a:lnTo>
              </a:path>
            </a:pathLst>
          </a:custGeom>
          <a:ln>
            <a:headEnd type="none" w="sm" len="sm"/>
            <a:tailEnd type="none" w="sm" len="sm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spcFirstLastPara="1" wrap="square" lIns="0" tIns="0" rIns="0" bIns="0" anchor="t" anchorCtr="0">
            <a:noAutofit/>
          </a:bodyPr>
          <a:lstStyle/>
          <a:p>
            <a:pPr algn="ctr"/>
            <a:endParaRPr sz="115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3583431" y="5739323"/>
            <a:ext cx="5451844" cy="772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93662" marR="3258" indent="-85925" algn="ctr">
              <a:spcBef>
                <a:spcPts val="64"/>
              </a:spcBef>
            </a:pPr>
            <a:r>
              <a:rPr lang="en-US" sz="2400" dirty="0" err="1">
                <a:solidFill>
                  <a:srgbClr val="022851"/>
                </a:solidFill>
                <a:latin typeface="Proxima Nova Rg" panose="02000506030000020004" pitchFamily="50" charset="0"/>
                <a:ea typeface="Calibri"/>
                <a:cs typeface="Calibri"/>
                <a:sym typeface="Calibri"/>
              </a:rPr>
              <a:t>Albeck</a:t>
            </a:r>
            <a:r>
              <a:rPr lang="en-US" sz="2400" dirty="0">
                <a:solidFill>
                  <a:srgbClr val="022851"/>
                </a:solidFill>
                <a:latin typeface="Proxima Nova Rg" panose="02000506030000020004" pitchFamily="50" charset="0"/>
                <a:ea typeface="Calibri"/>
                <a:cs typeface="Calibri"/>
                <a:sym typeface="Calibri"/>
              </a:rPr>
              <a:t> lab</a:t>
            </a:r>
          </a:p>
          <a:p>
            <a:pPr marL="93662" marR="3258" indent="-85925" algn="ctr">
              <a:spcBef>
                <a:spcPts val="64"/>
              </a:spcBef>
            </a:pPr>
            <a:r>
              <a:rPr lang="en-US" sz="2400" dirty="0">
                <a:solidFill>
                  <a:srgbClr val="022851"/>
                </a:solidFill>
                <a:latin typeface="Proxima Nova Rg" panose="02000506030000020004" pitchFamily="50" charset="0"/>
                <a:cs typeface="Calibri"/>
                <a:sym typeface="Calibri"/>
              </a:rPr>
              <a:t>Spring showcase 2024</a:t>
            </a:r>
            <a:endParaRPr sz="2400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3235490" y="4911137"/>
            <a:ext cx="6147727" cy="439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93662" marR="3258" indent="-85925" algn="ctr"/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  <a:ea typeface="Calibri"/>
                <a:cs typeface="Calibri"/>
                <a:sym typeface="Calibri"/>
              </a:rPr>
              <a:t>Marion Hardy</a:t>
            </a:r>
            <a:endParaRPr lang="en-US" sz="2800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101" name="Google Shape;101;p1"/>
          <p:cNvSpPr txBox="1"/>
          <p:nvPr/>
        </p:nvSpPr>
        <p:spPr>
          <a:xfrm>
            <a:off x="2014600" y="1331821"/>
            <a:ext cx="8162800" cy="3013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634" tIns="29309" rIns="58634" bIns="29309" anchor="t" anchorCtr="0">
            <a:spAutoFit/>
          </a:bodyPr>
          <a:lstStyle/>
          <a:p>
            <a:pPr algn="ctr"/>
            <a:r>
              <a:rPr lang="en-US" sz="4800" b="1" dirty="0">
                <a:solidFill>
                  <a:srgbClr val="022851"/>
                </a:solidFill>
                <a:latin typeface="Proxima Nova Rg" panose="02000506030000020004" pitchFamily="50" charset="0"/>
                <a:ea typeface="Calibri"/>
                <a:cs typeface="Calibri"/>
                <a:sym typeface="Calibri"/>
              </a:rPr>
              <a:t>Somewhat documenting the iterations over the processing of the MCF10A </a:t>
            </a:r>
            <a:r>
              <a:rPr lang="en-US" sz="4800" b="1" dirty="0" err="1">
                <a:solidFill>
                  <a:srgbClr val="022851"/>
                </a:solidFill>
                <a:latin typeface="Proxima Nova Rg" panose="02000506030000020004" pitchFamily="50" charset="0"/>
                <a:ea typeface="Calibri"/>
                <a:cs typeface="Calibri"/>
                <a:sym typeface="Calibri"/>
              </a:rPr>
              <a:t>scRNAseq</a:t>
            </a:r>
            <a:r>
              <a:rPr lang="en-US" sz="4800" b="1" dirty="0">
                <a:solidFill>
                  <a:srgbClr val="022851"/>
                </a:solidFill>
                <a:latin typeface="Proxima Nova Rg" panose="02000506030000020004" pitchFamily="50" charset="0"/>
                <a:ea typeface="Calibri"/>
                <a:cs typeface="Calibri"/>
                <a:sym typeface="Calibri"/>
              </a:rPr>
              <a:t> dataset</a:t>
            </a:r>
            <a:endParaRPr sz="4800" dirty="0">
              <a:solidFill>
                <a:srgbClr val="022851"/>
              </a:solidFill>
              <a:latin typeface="Proxima Nova Rg" panose="02000506030000020004" pitchFamily="50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7456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294863" y="221038"/>
            <a:ext cx="88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Koi Fish: After failed? regression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3" name="Picture 2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D8EB0B95-7A67-6042-8186-750065247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77" y="1048646"/>
            <a:ext cx="5277680" cy="4182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map of a fish&#10;&#10;Description automatically generated with medium confidence">
            <a:extLst>
              <a:ext uri="{FF2B5EF4-FFF2-40B4-BE49-F238E27FC236}">
                <a16:creationId xmlns:a16="http://schemas.microsoft.com/office/drawing/2014/main" id="{A5196EA8-8BFE-7CC0-0BEA-A78B97C0B0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1344" y="1048646"/>
            <a:ext cx="5277679" cy="418244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99CA9F-1BF9-1D67-3588-866D4E3ED4D5}"/>
              </a:ext>
            </a:extLst>
          </p:cNvPr>
          <p:cNvSpPr txBox="1"/>
          <p:nvPr/>
        </p:nvSpPr>
        <p:spPr>
          <a:xfrm>
            <a:off x="492977" y="5521693"/>
            <a:ext cx="1120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data is the same as previous slide but I tried regressing out batch variation. Did not work as you can see.</a:t>
            </a:r>
          </a:p>
        </p:txBody>
      </p:sp>
    </p:spTree>
    <p:extLst>
      <p:ext uri="{BB962C8B-B14F-4D97-AF65-F5344CB8AC3E}">
        <p14:creationId xmlns:p14="http://schemas.microsoft.com/office/powerpoint/2010/main" val="1476966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294863" y="221038"/>
            <a:ext cx="88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22851"/>
                </a:solidFill>
                <a:latin typeface="Proxima Nova Rg" panose="02000506030000020004" pitchFamily="50" charset="0"/>
              </a:rPr>
              <a:t>Bibbendum</a:t>
            </a:r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: </a:t>
            </a:r>
            <a:r>
              <a:rPr lang="en-US" sz="2800" b="1" dirty="0" err="1">
                <a:solidFill>
                  <a:srgbClr val="022851"/>
                </a:solidFill>
                <a:latin typeface="Proxima Nova Rg" panose="02000506030000020004" pitchFamily="50" charset="0"/>
              </a:rPr>
              <a:t>scanpy</a:t>
            </a:r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 pipeline v2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FB998-FD4B-D68E-C79E-505B015ED9AD}"/>
              </a:ext>
            </a:extLst>
          </p:cNvPr>
          <p:cNvSpPr txBox="1"/>
          <p:nvPr/>
        </p:nvSpPr>
        <p:spPr>
          <a:xfrm>
            <a:off x="2476692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UMAP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3D3BB-EF50-4C9F-461D-034A4DD6A927}"/>
              </a:ext>
            </a:extLst>
          </p:cNvPr>
          <p:cNvSpPr txBox="1"/>
          <p:nvPr/>
        </p:nvSpPr>
        <p:spPr>
          <a:xfrm>
            <a:off x="8232115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D8CFE-5687-D1F3-C4E5-1C41A7D9E314}"/>
              </a:ext>
            </a:extLst>
          </p:cNvPr>
          <p:cNvSpPr txBox="1"/>
          <p:nvPr/>
        </p:nvSpPr>
        <p:spPr>
          <a:xfrm>
            <a:off x="492977" y="5521693"/>
            <a:ext cx="11206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cells with &gt;20% mitochondrial genes. There is still clustering of cells with low mitochondrial content by themselves. But: Those are the EGF and full medium cells so I do not want to regress for </a:t>
            </a:r>
            <a:r>
              <a:rPr lang="en-US" dirty="0" err="1"/>
              <a:t>mitopercent</a:t>
            </a:r>
            <a:r>
              <a:rPr lang="en-US" dirty="0"/>
              <a:t> as it could have biological relevance.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900AC1-83FE-52D1-2EA5-2E200E428E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"/>
          <a:stretch/>
        </p:blipFill>
        <p:spPr>
          <a:xfrm>
            <a:off x="1373215" y="869228"/>
            <a:ext cx="4889193" cy="41581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67854-3E9C-756F-5BFF-4E027ED60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5656" y="687996"/>
            <a:ext cx="4312529" cy="44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0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294863" y="221038"/>
            <a:ext cx="88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Seurat oligomycin without regression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FB998-FD4B-D68E-C79E-505B015ED9AD}"/>
              </a:ext>
            </a:extLst>
          </p:cNvPr>
          <p:cNvSpPr txBox="1"/>
          <p:nvPr/>
        </p:nvSpPr>
        <p:spPr>
          <a:xfrm>
            <a:off x="2476692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UMAP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3D3BB-EF50-4C9F-461D-034A4DD6A927}"/>
              </a:ext>
            </a:extLst>
          </p:cNvPr>
          <p:cNvSpPr txBox="1"/>
          <p:nvPr/>
        </p:nvSpPr>
        <p:spPr>
          <a:xfrm>
            <a:off x="8232115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PCA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E183E1-1F35-D3BC-5596-6C74EDA56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7" b="1"/>
          <a:stretch/>
        </p:blipFill>
        <p:spPr>
          <a:xfrm>
            <a:off x="829342" y="914400"/>
            <a:ext cx="5266658" cy="41113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0D4054-610D-3F60-4BBE-2C2A786EE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4958" y="1583348"/>
            <a:ext cx="4313926" cy="31082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5E38BF-5EBF-6537-8A75-7E0720FBF668}"/>
              </a:ext>
            </a:extLst>
          </p:cNvPr>
          <p:cNvSpPr txBox="1"/>
          <p:nvPr/>
        </p:nvSpPr>
        <p:spPr>
          <a:xfrm>
            <a:off x="7307666" y="852830"/>
            <a:ext cx="4531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http://169.237.24.172:5005/view/IM_Oligomycin_seurat_sct.h5ad/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CC357-2F75-A669-51A2-4ACBE86D2D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103336"/>
            <a:ext cx="2682240" cy="175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7346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294863" y="221038"/>
            <a:ext cx="88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Seurat oligomycin with regression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FB998-FD4B-D68E-C79E-505B015ED9AD}"/>
              </a:ext>
            </a:extLst>
          </p:cNvPr>
          <p:cNvSpPr txBox="1"/>
          <p:nvPr/>
        </p:nvSpPr>
        <p:spPr>
          <a:xfrm>
            <a:off x="2476692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UMAP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3D3BB-EF50-4C9F-461D-034A4DD6A927}"/>
              </a:ext>
            </a:extLst>
          </p:cNvPr>
          <p:cNvSpPr txBox="1"/>
          <p:nvPr/>
        </p:nvSpPr>
        <p:spPr>
          <a:xfrm>
            <a:off x="8232115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PCA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7C5F0-66B9-38EF-A7D6-D603E6C5CF15}"/>
              </a:ext>
            </a:extLst>
          </p:cNvPr>
          <p:cNvSpPr txBox="1"/>
          <p:nvPr/>
        </p:nvSpPr>
        <p:spPr>
          <a:xfrm>
            <a:off x="7307666" y="852830"/>
            <a:ext cx="45311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http://169.237.24.172:5005/view/IM_Oligomycin_seurat_sct.h5ad/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790595-8CF0-1CB8-BA85-253C120273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81"/>
          <a:stretch/>
        </p:blipFill>
        <p:spPr>
          <a:xfrm>
            <a:off x="1011137" y="758041"/>
            <a:ext cx="5062195" cy="40932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1E6B01-895D-83F5-4CEA-90A650E33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1575" y="1594866"/>
            <a:ext cx="4320692" cy="32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11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FA6A8-1239-566D-02DA-152D5201B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599" y="0"/>
            <a:ext cx="6550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7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294863" y="221038"/>
            <a:ext cx="88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But first a small explanation on </a:t>
            </a:r>
            <a:r>
              <a:rPr lang="en-US" sz="2800" b="1" dirty="0" err="1">
                <a:solidFill>
                  <a:srgbClr val="022851"/>
                </a:solidFill>
                <a:latin typeface="Proxima Nova Rg" panose="02000506030000020004" pitchFamily="50" charset="0"/>
              </a:rPr>
              <a:t>cellxgene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72009F-DDD5-2DD3-9980-003C91B43928}"/>
              </a:ext>
            </a:extLst>
          </p:cNvPr>
          <p:cNvSpPr txBox="1"/>
          <p:nvPr/>
        </p:nvSpPr>
        <p:spPr>
          <a:xfrm>
            <a:off x="427154" y="12021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http://169.237.24.172:5005</a:t>
            </a:r>
          </a:p>
        </p:txBody>
      </p:sp>
    </p:spTree>
    <p:extLst>
      <p:ext uri="{BB962C8B-B14F-4D97-AF65-F5344CB8AC3E}">
        <p14:creationId xmlns:p14="http://schemas.microsoft.com/office/powerpoint/2010/main" val="2361455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294863" y="221038"/>
            <a:ext cx="88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The original slug &lt;3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85DBB6-0B12-8D6C-8C03-E4CD02CD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6" y="736142"/>
            <a:ext cx="6693548" cy="41938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010B7A-0FE7-D5BB-8C82-73B383958D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40"/>
          <a:stretch/>
        </p:blipFill>
        <p:spPr>
          <a:xfrm>
            <a:off x="7312852" y="935123"/>
            <a:ext cx="3976605" cy="39948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7FB998-FD4B-D68E-C79E-505B015ED9AD}"/>
              </a:ext>
            </a:extLst>
          </p:cNvPr>
          <p:cNvSpPr txBox="1"/>
          <p:nvPr/>
        </p:nvSpPr>
        <p:spPr>
          <a:xfrm>
            <a:off x="2476692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UMAP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3D3BB-EF50-4C9F-461D-034A4DD6A927}"/>
              </a:ext>
            </a:extLst>
          </p:cNvPr>
          <p:cNvSpPr txBox="1"/>
          <p:nvPr/>
        </p:nvSpPr>
        <p:spPr>
          <a:xfrm>
            <a:off x="8232115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D8CFE-5687-D1F3-C4E5-1C41A7D9E314}"/>
              </a:ext>
            </a:extLst>
          </p:cNvPr>
          <p:cNvSpPr txBox="1"/>
          <p:nvPr/>
        </p:nvSpPr>
        <p:spPr>
          <a:xfrm>
            <a:off x="2280838" y="5410505"/>
            <a:ext cx="95044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data was processed using most of the pipeline delineated on </a:t>
            </a:r>
            <a:r>
              <a:rPr lang="en-US" dirty="0" err="1"/>
              <a:t>parsebiosciences</a:t>
            </a:r>
            <a:r>
              <a:rPr lang="en-US" dirty="0"/>
              <a:t>. It used </a:t>
            </a:r>
            <a:r>
              <a:rPr lang="en-US" dirty="0" err="1"/>
              <a:t>scanpy</a:t>
            </a:r>
            <a:r>
              <a:rPr lang="en-US" dirty="0"/>
              <a:t> and mostly default parameters to produce a .h5ad file compatible for </a:t>
            </a:r>
            <a:r>
              <a:rPr lang="en-US" dirty="0" err="1"/>
              <a:t>cellxgene</a:t>
            </a:r>
            <a:r>
              <a:rPr lang="en-US" dirty="0"/>
              <a:t>. There was no filtering out of cells with high </a:t>
            </a:r>
            <a:r>
              <a:rPr lang="en-US" dirty="0" err="1"/>
              <a:t>mitoch</a:t>
            </a:r>
            <a:r>
              <a:rPr lang="en-US" dirty="0"/>
              <a:t> %.</a:t>
            </a:r>
          </a:p>
          <a:p>
            <a:r>
              <a:rPr lang="en-US" dirty="0"/>
              <a:t>I believe the </a:t>
            </a:r>
            <a:r>
              <a:rPr lang="en-US" dirty="0" err="1"/>
              <a:t>findvariable</a:t>
            </a:r>
            <a:r>
              <a:rPr lang="en-US" dirty="0"/>
              <a:t> genes was too stringent and the normalization could have been better. It was something like sc.log10 then </a:t>
            </a:r>
            <a:r>
              <a:rPr lang="en-US" dirty="0" err="1"/>
              <a:t>sc.normalize</a:t>
            </a:r>
            <a:r>
              <a:rPr lang="en-US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7C5F0-66B9-38EF-A7D6-D603E6C5CF15}"/>
              </a:ext>
            </a:extLst>
          </p:cNvPr>
          <p:cNvSpPr txBox="1"/>
          <p:nvPr/>
        </p:nvSpPr>
        <p:spPr>
          <a:xfrm>
            <a:off x="7167554" y="444015"/>
            <a:ext cx="426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http://169.237.24.172:5005/view/Old_Data/all-data.h5ad/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C60811-CED4-217F-AB93-410E8141291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913" t="14362" r="22241" b="15791"/>
          <a:stretch/>
        </p:blipFill>
        <p:spPr>
          <a:xfrm>
            <a:off x="294863" y="4946272"/>
            <a:ext cx="1757680" cy="191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58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294863" y="221038"/>
            <a:ext cx="88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The original slug : % mitochondrial counts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FB998-FD4B-D68E-C79E-505B015ED9AD}"/>
              </a:ext>
            </a:extLst>
          </p:cNvPr>
          <p:cNvSpPr txBox="1"/>
          <p:nvPr/>
        </p:nvSpPr>
        <p:spPr>
          <a:xfrm>
            <a:off x="5910748" y="897630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UMAP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25085-125F-B334-E087-6B2A09B6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933" y="1420334"/>
            <a:ext cx="7795871" cy="50515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2C825-034A-2DFA-4027-CE354EC88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166" y="744258"/>
            <a:ext cx="2323712" cy="606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03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FB998-FD4B-D68E-C79E-505B015ED9AD}"/>
              </a:ext>
            </a:extLst>
          </p:cNvPr>
          <p:cNvSpPr txBox="1"/>
          <p:nvPr/>
        </p:nvSpPr>
        <p:spPr>
          <a:xfrm>
            <a:off x="4431468" y="1033278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PCA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B2C825-034A-2DFA-4027-CE354EC88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66" y="744258"/>
            <a:ext cx="2323712" cy="60655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B20468-804F-FF43-3A74-81E015E3E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153" y="1601702"/>
            <a:ext cx="5778493" cy="49190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7A212E-2960-69F2-3F00-5E7D20371CBC}"/>
              </a:ext>
            </a:extLst>
          </p:cNvPr>
          <p:cNvSpPr txBox="1"/>
          <p:nvPr/>
        </p:nvSpPr>
        <p:spPr>
          <a:xfrm>
            <a:off x="294863" y="221038"/>
            <a:ext cx="88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The original slug : % mitochondrial counts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8E0309-8824-6E20-3764-862570E92EB4}"/>
              </a:ext>
            </a:extLst>
          </p:cNvPr>
          <p:cNvSpPr txBox="1"/>
          <p:nvPr/>
        </p:nvSpPr>
        <p:spPr>
          <a:xfrm>
            <a:off x="9171921" y="1601702"/>
            <a:ext cx="24993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problems here: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PC1 seems to mostly be determined by high mitochondrial gene % content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batches have very different distributions</a:t>
            </a:r>
          </a:p>
        </p:txBody>
      </p:sp>
    </p:spTree>
    <p:extLst>
      <p:ext uri="{BB962C8B-B14F-4D97-AF65-F5344CB8AC3E}">
        <p14:creationId xmlns:p14="http://schemas.microsoft.com/office/powerpoint/2010/main" val="413280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294863" y="221038"/>
            <a:ext cx="88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22851"/>
                </a:solidFill>
                <a:latin typeface="Proxima Nova Rg" panose="02000506030000020004" pitchFamily="50" charset="0"/>
              </a:rPr>
              <a:t>Bibbendum</a:t>
            </a:r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: </a:t>
            </a:r>
            <a:r>
              <a:rPr lang="en-US" sz="2800" b="1" dirty="0" err="1">
                <a:solidFill>
                  <a:srgbClr val="022851"/>
                </a:solidFill>
                <a:latin typeface="Proxima Nova Rg" panose="02000506030000020004" pitchFamily="50" charset="0"/>
              </a:rPr>
              <a:t>scanpy</a:t>
            </a:r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 pipeline v2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FB998-FD4B-D68E-C79E-505B015ED9AD}"/>
              </a:ext>
            </a:extLst>
          </p:cNvPr>
          <p:cNvSpPr txBox="1"/>
          <p:nvPr/>
        </p:nvSpPr>
        <p:spPr>
          <a:xfrm>
            <a:off x="2476692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UMAP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3D3BB-EF50-4C9F-461D-034A4DD6A927}"/>
              </a:ext>
            </a:extLst>
          </p:cNvPr>
          <p:cNvSpPr txBox="1"/>
          <p:nvPr/>
        </p:nvSpPr>
        <p:spPr>
          <a:xfrm>
            <a:off x="8232115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D8CFE-5687-D1F3-C4E5-1C41A7D9E314}"/>
              </a:ext>
            </a:extLst>
          </p:cNvPr>
          <p:cNvSpPr txBox="1"/>
          <p:nvPr/>
        </p:nvSpPr>
        <p:spPr>
          <a:xfrm>
            <a:off x="492977" y="5521693"/>
            <a:ext cx="11206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data was processed using the original pipeline from Nick but using the data scaled in Seurat (</a:t>
            </a:r>
            <a:r>
              <a:rPr lang="en-US" dirty="0" err="1"/>
              <a:t>SCTransform</a:t>
            </a:r>
            <a:r>
              <a:rPr lang="en-US" dirty="0"/>
              <a:t>) to get the negative binomial distribution and the variance stabilization. So we built the </a:t>
            </a:r>
            <a:r>
              <a:rPr lang="en-US" dirty="0" err="1"/>
              <a:t>scanpy</a:t>
            </a:r>
            <a:r>
              <a:rPr lang="en-US" dirty="0"/>
              <a:t> </a:t>
            </a:r>
            <a:r>
              <a:rPr lang="en-US" dirty="0" err="1"/>
              <a:t>Anndata</a:t>
            </a:r>
            <a:r>
              <a:rPr lang="en-US" dirty="0"/>
              <a:t> by putting scaled data in </a:t>
            </a:r>
            <a:r>
              <a:rPr lang="en-US" dirty="0" err="1"/>
              <a:t>adata.X</a:t>
            </a:r>
            <a:r>
              <a:rPr lang="en-US" dirty="0"/>
              <a:t> then copying to </a:t>
            </a:r>
            <a:r>
              <a:rPr lang="en-US" dirty="0" err="1"/>
              <a:t>adata.raw</a:t>
            </a:r>
            <a:r>
              <a:rPr lang="en-US" dirty="0"/>
              <a:t>. It’s… not the cleanest way to do this but the UMAP is much improved.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7C5F0-66B9-38EF-A7D6-D603E6C5CF15}"/>
              </a:ext>
            </a:extLst>
          </p:cNvPr>
          <p:cNvSpPr txBox="1"/>
          <p:nvPr/>
        </p:nvSpPr>
        <p:spPr>
          <a:xfrm>
            <a:off x="7629937" y="1174841"/>
            <a:ext cx="426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http://169.237.24.172:5005/view/all_adata_scaled.h5ad/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7BE8E5-7690-AECB-89FE-AD35E6A6B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863" y="736984"/>
            <a:ext cx="7283492" cy="42976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75AFCC-3D21-22EB-D728-97FFAFA6B5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8790" y="1675232"/>
            <a:ext cx="3893036" cy="3365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39308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E40EB3-056E-DCE3-3882-9810AA1A8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263" y="909869"/>
            <a:ext cx="4923902" cy="408432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294862" y="221038"/>
            <a:ext cx="96517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022851"/>
                </a:solidFill>
                <a:latin typeface="Proxima Nova Rg" panose="02000506030000020004" pitchFamily="50" charset="0"/>
              </a:rPr>
              <a:t>Bibbendum</a:t>
            </a:r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: </a:t>
            </a:r>
            <a:r>
              <a:rPr lang="en-US" sz="2800" b="1" dirty="0" err="1">
                <a:solidFill>
                  <a:srgbClr val="022851"/>
                </a:solidFill>
                <a:latin typeface="Proxima Nova Rg" panose="02000506030000020004" pitchFamily="50" charset="0"/>
              </a:rPr>
              <a:t>scanpy</a:t>
            </a:r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 pipeline v2, % mitochondrial counts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FB998-FD4B-D68E-C79E-505B015ED9AD}"/>
              </a:ext>
            </a:extLst>
          </p:cNvPr>
          <p:cNvSpPr txBox="1"/>
          <p:nvPr/>
        </p:nvSpPr>
        <p:spPr>
          <a:xfrm>
            <a:off x="2476692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UMAP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3D3BB-EF50-4C9F-461D-034A4DD6A927}"/>
              </a:ext>
            </a:extLst>
          </p:cNvPr>
          <p:cNvSpPr txBox="1"/>
          <p:nvPr/>
        </p:nvSpPr>
        <p:spPr>
          <a:xfrm>
            <a:off x="8232115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D8CFE-5687-D1F3-C4E5-1C41A7D9E314}"/>
              </a:ext>
            </a:extLst>
          </p:cNvPr>
          <p:cNvSpPr txBox="1"/>
          <p:nvPr/>
        </p:nvSpPr>
        <p:spPr>
          <a:xfrm>
            <a:off x="492977" y="5521693"/>
            <a:ext cx="11206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data was processed using the original pipeline from Nick but using the data scaled in Seurat (</a:t>
            </a:r>
            <a:r>
              <a:rPr lang="en-US" dirty="0" err="1"/>
              <a:t>SCTransform</a:t>
            </a:r>
            <a:r>
              <a:rPr lang="en-US" dirty="0"/>
              <a:t>) to get the negative binomial distribution and the variance stabilization. So we built the </a:t>
            </a:r>
            <a:r>
              <a:rPr lang="en-US" dirty="0" err="1"/>
              <a:t>scanpy</a:t>
            </a:r>
            <a:r>
              <a:rPr lang="en-US" dirty="0"/>
              <a:t> </a:t>
            </a:r>
            <a:r>
              <a:rPr lang="en-US" dirty="0" err="1"/>
              <a:t>Anndata</a:t>
            </a:r>
            <a:r>
              <a:rPr lang="en-US" dirty="0"/>
              <a:t> by putting scaled data in </a:t>
            </a:r>
            <a:r>
              <a:rPr lang="en-US" dirty="0" err="1"/>
              <a:t>adata.X</a:t>
            </a:r>
            <a:r>
              <a:rPr lang="en-US" dirty="0"/>
              <a:t> then copying to </a:t>
            </a:r>
            <a:r>
              <a:rPr lang="en-US" dirty="0" err="1"/>
              <a:t>adata.raw</a:t>
            </a:r>
            <a:r>
              <a:rPr lang="en-US" dirty="0"/>
              <a:t>. It’s… not the cleanest way to do this but the UMAP is much improved.</a:t>
            </a:r>
          </a:p>
          <a:p>
            <a:r>
              <a:rPr lang="en-US" dirty="0"/>
              <a:t>Missing: Batch regression, mitochondrial filtering, raw data for the visualization plugin.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7C5F0-66B9-38EF-A7D6-D603E6C5CF15}"/>
              </a:ext>
            </a:extLst>
          </p:cNvPr>
          <p:cNvSpPr txBox="1"/>
          <p:nvPr/>
        </p:nvSpPr>
        <p:spPr>
          <a:xfrm>
            <a:off x="7629937" y="1174841"/>
            <a:ext cx="426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http://169.237.24.172:5005/view/all_adata_scaled.h5ad/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B81645-83DB-A2DF-31DD-F255419ECF20}"/>
              </a:ext>
            </a:extLst>
          </p:cNvPr>
          <p:cNvSpPr/>
          <p:nvPr/>
        </p:nvSpPr>
        <p:spPr>
          <a:xfrm>
            <a:off x="5284205" y="2352040"/>
            <a:ext cx="1076960" cy="1076960"/>
          </a:xfrm>
          <a:prstGeom prst="ellipse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159DD1-7EE6-D6C7-A6F8-E0A9D9CE0961}"/>
              </a:ext>
            </a:extLst>
          </p:cNvPr>
          <p:cNvCxnSpPr>
            <a:cxnSpLocks/>
          </p:cNvCxnSpPr>
          <p:nvPr/>
        </p:nvCxnSpPr>
        <p:spPr>
          <a:xfrm flipV="1">
            <a:off x="4257040" y="3540188"/>
            <a:ext cx="1381760" cy="2921572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80A2850-D7FF-1300-F3B9-71D090007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681" y="1482385"/>
            <a:ext cx="3967107" cy="3503194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088823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294863" y="221038"/>
            <a:ext cx="88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Koi Fish: Seurat full pipeline converted to h5ad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FB998-FD4B-D68E-C79E-505B015ED9AD}"/>
              </a:ext>
            </a:extLst>
          </p:cNvPr>
          <p:cNvSpPr txBox="1"/>
          <p:nvPr/>
        </p:nvSpPr>
        <p:spPr>
          <a:xfrm>
            <a:off x="2476692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UMAP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3D3BB-EF50-4C9F-461D-034A4DD6A927}"/>
              </a:ext>
            </a:extLst>
          </p:cNvPr>
          <p:cNvSpPr txBox="1"/>
          <p:nvPr/>
        </p:nvSpPr>
        <p:spPr>
          <a:xfrm>
            <a:off x="7927315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PCA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9D8CFE-5687-D1F3-C4E5-1C41A7D9E314}"/>
              </a:ext>
            </a:extLst>
          </p:cNvPr>
          <p:cNvSpPr txBox="1"/>
          <p:nvPr/>
        </p:nvSpPr>
        <p:spPr>
          <a:xfrm>
            <a:off x="492977" y="5521693"/>
            <a:ext cx="11206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data was processed entirely using Seurat v5 then was converted to h5ad using the </a:t>
            </a:r>
            <a:r>
              <a:rPr lang="en-US" dirty="0" err="1"/>
              <a:t>SeuratDisk</a:t>
            </a:r>
            <a:r>
              <a:rPr lang="en-US" dirty="0"/>
              <a:t> package.</a:t>
            </a:r>
          </a:p>
          <a:p>
            <a:r>
              <a:rPr lang="en-US" dirty="0"/>
              <a:t>Missing: Batch regression, for some reason it didn’t look right when I tried it but I may have made a mistake. Otherwise, I shouldn’t regress for batch, maybe have the batches on different layers and integrate? V5 is too recent to try to do that.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7C5F0-66B9-38EF-A7D6-D603E6C5CF15}"/>
              </a:ext>
            </a:extLst>
          </p:cNvPr>
          <p:cNvSpPr txBox="1"/>
          <p:nvPr/>
        </p:nvSpPr>
        <p:spPr>
          <a:xfrm>
            <a:off x="7528337" y="758041"/>
            <a:ext cx="426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http://169.237.24.172:5005/view/all_data_scaled_seurat.h5ad/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DE1946-6873-7BF4-9EF3-941521F9D9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77" y="758041"/>
            <a:ext cx="6620644" cy="4188372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58BFCA-0820-392F-F152-BFD592C31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1502" y="1109825"/>
            <a:ext cx="4208254" cy="382016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667269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87b1386586_2_1306"/>
          <p:cNvSpPr txBox="1"/>
          <p:nvPr/>
        </p:nvSpPr>
        <p:spPr>
          <a:xfrm>
            <a:off x="427154" y="473459"/>
            <a:ext cx="2296860" cy="28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8145" rIns="0" bIns="0" anchor="t" anchorCtr="0">
            <a:spAutoFit/>
          </a:bodyPr>
          <a:lstStyle/>
          <a:p>
            <a:pPr marL="8145"/>
            <a:r>
              <a:rPr lang="en-US" sz="1796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 Introduction</a:t>
            </a:r>
            <a:endParaRPr sz="179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678595-4580-0662-08B4-6AD611E392E8}"/>
              </a:ext>
            </a:extLst>
          </p:cNvPr>
          <p:cNvSpPr txBox="1"/>
          <p:nvPr/>
        </p:nvSpPr>
        <p:spPr>
          <a:xfrm>
            <a:off x="294863" y="221038"/>
            <a:ext cx="8877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22851"/>
                </a:solidFill>
                <a:latin typeface="Proxima Nova Rg" panose="02000506030000020004" pitchFamily="50" charset="0"/>
              </a:rPr>
              <a:t>Koi Fish: Seurat full pipeline converted to h5ad</a:t>
            </a:r>
            <a:endParaRPr lang="LID4096" sz="2800" b="1" dirty="0">
              <a:solidFill>
                <a:srgbClr val="022851"/>
              </a:solidFill>
              <a:latin typeface="Proxima Nova Rg" panose="02000506030000020004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7FB998-FD4B-D68E-C79E-505B015ED9AD}"/>
              </a:ext>
            </a:extLst>
          </p:cNvPr>
          <p:cNvSpPr txBox="1"/>
          <p:nvPr/>
        </p:nvSpPr>
        <p:spPr>
          <a:xfrm>
            <a:off x="2476692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UMAP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33D3BB-EF50-4C9F-461D-034A4DD6A927}"/>
              </a:ext>
            </a:extLst>
          </p:cNvPr>
          <p:cNvSpPr txBox="1"/>
          <p:nvPr/>
        </p:nvSpPr>
        <p:spPr>
          <a:xfrm>
            <a:off x="7927315" y="5041173"/>
            <a:ext cx="2682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roxima Nova Rg" panose="02000506030000020004" pitchFamily="50" charset="0"/>
              </a:rPr>
              <a:t>PCA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47C5F0-66B9-38EF-A7D6-D603E6C5CF15}"/>
              </a:ext>
            </a:extLst>
          </p:cNvPr>
          <p:cNvSpPr txBox="1"/>
          <p:nvPr/>
        </p:nvSpPr>
        <p:spPr>
          <a:xfrm>
            <a:off x="7528337" y="758041"/>
            <a:ext cx="4267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3"/>
              </a:rPr>
              <a:t>http://169.237.24.172:5005/view/all_data_scaled_seurat.h5ad/</a:t>
            </a:r>
            <a:endParaRPr lang="en-US" sz="1200" dirty="0"/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BE28A-B633-C645-4713-0E8987CDB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337" y="1297309"/>
            <a:ext cx="3899265" cy="366626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2CF85E-0A40-94DD-0C89-B376292979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463" y="744257"/>
            <a:ext cx="6910852" cy="4219311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880AD1-02B7-5BEA-61EF-8FD1D7D5B2E5}"/>
              </a:ext>
            </a:extLst>
          </p:cNvPr>
          <p:cNvSpPr txBox="1"/>
          <p:nvPr/>
        </p:nvSpPr>
        <p:spPr>
          <a:xfrm>
            <a:off x="492977" y="5521693"/>
            <a:ext cx="11206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data was processed entirely using Seurat v5 then was converted to h5ad using the </a:t>
            </a:r>
            <a:r>
              <a:rPr lang="en-US" dirty="0" err="1"/>
              <a:t>SeuratDisk</a:t>
            </a:r>
            <a:r>
              <a:rPr lang="en-US" dirty="0"/>
              <a:t> package.</a:t>
            </a:r>
          </a:p>
          <a:p>
            <a:r>
              <a:rPr lang="en-US" dirty="0"/>
              <a:t>Missing: Batch regression, for some reason it didn’t look right when I tried it but I may have made a mistake. Otherwise, I shouldn’t regress for batch, maybe have the batches on different layers and integrate? V5 is too recent to try to do that.</a:t>
            </a:r>
          </a:p>
        </p:txBody>
      </p:sp>
    </p:spTree>
    <p:extLst>
      <p:ext uri="{BB962C8B-B14F-4D97-AF65-F5344CB8AC3E}">
        <p14:creationId xmlns:p14="http://schemas.microsoft.com/office/powerpoint/2010/main" val="2189647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8CE8A405F95E4386B02EEB339B81F1" ma:contentTypeVersion="3" ma:contentTypeDescription="Create a new document." ma:contentTypeScope="" ma:versionID="a8b5e6d1a8657ae53d83a68889ce6b32">
  <xsd:schema xmlns:xsd="http://www.w3.org/2001/XMLSchema" xmlns:xs="http://www.w3.org/2001/XMLSchema" xmlns:p="http://schemas.microsoft.com/office/2006/metadata/properties" xmlns:ns3="bc09de7f-1a8a-4e5b-8e68-dc87f9f2277a" targetNamespace="http://schemas.microsoft.com/office/2006/metadata/properties" ma:root="true" ma:fieldsID="ac0eb5e643bc2af430881a14b59b38de" ns3:_="">
    <xsd:import namespace="bc09de7f-1a8a-4e5b-8e68-dc87f9f2277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09de7f-1a8a-4e5b-8e68-dc87f9f22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CD9554D-5FDE-445A-AC39-4711BD514272}">
  <ds:schemaRefs>
    <ds:schemaRef ds:uri="http://schemas.microsoft.com/office/2006/documentManagement/types"/>
    <ds:schemaRef ds:uri="bc09de7f-1a8a-4e5b-8e68-dc87f9f2277a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76AAE7C3-CF82-46E4-B00F-6F203DADB6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81BDF9-5AAA-4460-A1D8-EDF0BDA70A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c09de7f-1a8a-4e5b-8e68-dc87f9f2277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716</Words>
  <Application>Microsoft Office PowerPoint</Application>
  <PresentationFormat>Widescreen</PresentationFormat>
  <Paragraphs>70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Proxima Nova Rg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Marion Hardy</dc:creator>
  <cp:lastModifiedBy>Marion Hardy</cp:lastModifiedBy>
  <cp:revision>158</cp:revision>
  <dcterms:created xsi:type="dcterms:W3CDTF">2023-10-30T19:33:39Z</dcterms:created>
  <dcterms:modified xsi:type="dcterms:W3CDTF">2024-04-24T01:48:43Z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0x010100448CE8A405F95E4386B02EEB339B81F1</vt:lpwstr>
  </property>
</Properties>
</file>